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 Medium" panose="020B0604020202020204" charset="-52"/>
      <p:regular r:id="rId8"/>
    </p:embeddedFont>
    <p:embeddedFont>
      <p:font typeface="Montserrat" panose="020B0604020202020204" charset="-52"/>
      <p:regular r:id="rId9"/>
      <p:bold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20" d="100"/>
          <a:sy n="120" d="100"/>
        </p:scale>
        <p:origin x="470" y="69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.00">
                  <c:v>0.1</c:v>
                </c:pt>
                <c:pt idx="1">
                  <c:v>0.12</c:v>
                </c:pt>
                <c:pt idx="2" formatCode="0.00">
                  <c:v>0.12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4537344"/>
        <c:axId val="64538880"/>
      </c:lineChart>
      <c:catAx>
        <c:axId val="64537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4538880"/>
        <c:crosses val="autoZero"/>
        <c:auto val="1"/>
        <c:lblAlgn val="ctr"/>
        <c:lblOffset val="100"/>
        <c:noMultiLvlLbl val="0"/>
      </c:catAx>
      <c:valAx>
        <c:axId val="6453888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0.00" sourceLinked="1"/>
        <c:majorTickMark val="out"/>
        <c:minorTickMark val="none"/>
        <c:tickLblPos val="none"/>
        <c:crossAx val="6453734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Лист1!$A$3:$A$13</c:f>
              <c:strCache>
                <c:ptCount val="11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АДМИНИСТРАТИВНАЯ И СОПУТСТВУЮЩИЕ ДОПОЛНИТЕЛЬНЫЕ УСЛУГИ</c:v>
                </c:pt>
                <c:pt idx="2">
                  <c:v>ДЕЯТЕЛЬНОСТЬ В ОБЛАСТИ ЗДРАВООХРАНЕНИЯ И СОЦИАЛЬНЫХ УСЛУГ</c:v>
                </c:pt>
                <c:pt idx="3">
                  <c:v>ДЕЯТЕЛЬНОСТЬ ГОСТИНИЦ И ПРЕДПРИЯТИЙ ОБЩЕСТВЕННОГО ПИТАНИЯ</c:v>
                </c:pt>
                <c:pt idx="4">
                  <c:v>ОБЕСПЕЧЕНИЕ ЭЛЕКТРИЧЕСКОЙ ЭНЕРГИЕЙ, ГАЗОМ И ПАРОМКОНДИЦИОНИРОВАНИЕ ВОЗДУХА</c:v>
                </c:pt>
                <c:pt idx="5">
                  <c:v>ОБРАБАТЫВАЮЩИЕ ПРОИЗВОДСТВА</c:v>
                </c:pt>
                <c:pt idx="6">
                  <c:v>ОБРАЗОВАНИЕ</c:v>
                </c:pt>
                <c:pt idx="7">
                  <c:v>ПРЕДОСТАВЛЕНИЕ ПРОЧИХ ВИДОВ УСЛУГ</c:v>
                </c:pt>
                <c:pt idx="8">
                  <c:v>СЕЛЬСКОЕ, ЛЕСНОЕ ХОЗЯЙСТВО, ОХОТА, РЫБОЛОВСТВО И РЫБОВОДСТВО</c:v>
                </c:pt>
                <c:pt idx="9">
                  <c:v>ТОРГОВЛЯ ОПТОВАЯ И РОЗНИЧНАЯРЕМОНТ АВТОТРАНСПОРТНЫХ СРЕДСТВ И МОТОЦИКЛОВ</c:v>
                </c:pt>
                <c:pt idx="10">
                  <c:v>ТРАНСПОРТИРОВКА И ХРАНЕНИЕ</c:v>
                </c:pt>
              </c:strCache>
            </c:strRef>
          </c:cat>
          <c:val>
            <c:numRef>
              <c:f>Лист1!$B$3:$B$13</c:f>
              <c:numCache>
                <c:formatCode>General</c:formatCode>
                <c:ptCount val="11"/>
                <c:pt idx="0">
                  <c:v>5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8</c:v>
                </c:pt>
                <c:pt idx="6">
                  <c:v>11</c:v>
                </c:pt>
                <c:pt idx="7">
                  <c:v>58</c:v>
                </c:pt>
                <c:pt idx="8">
                  <c:v>31</c:v>
                </c:pt>
                <c:pt idx="9">
                  <c:v>19</c:v>
                </c:pt>
                <c:pt idx="10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618880"/>
        <c:axId val="64620416"/>
      </c:barChart>
      <c:catAx>
        <c:axId val="646188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64620416"/>
        <c:crosses val="autoZero"/>
        <c:auto val="0"/>
        <c:lblAlgn val="l"/>
        <c:lblOffset val="100"/>
        <c:noMultiLvlLbl val="0"/>
      </c:catAx>
      <c:valAx>
        <c:axId val="646204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4618880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</c:v>
                </c:pt>
                <c:pt idx="1">
                  <c:v>31</c:v>
                </c:pt>
                <c:pt idx="2">
                  <c:v>19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4661760"/>
        <c:axId val="64675840"/>
      </c:lineChart>
      <c:catAx>
        <c:axId val="64661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4675840"/>
        <c:crosses val="autoZero"/>
        <c:auto val="1"/>
        <c:lblAlgn val="ctr"/>
        <c:lblOffset val="100"/>
        <c:noMultiLvlLbl val="0"/>
      </c:catAx>
      <c:valAx>
        <c:axId val="6467584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466176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476</c:v>
                </c:pt>
                <c:pt idx="1">
                  <c:v>222</c:v>
                </c:pt>
                <c:pt idx="2">
                  <c:v>154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4961152"/>
        <c:axId val="64996864"/>
      </c:lineChart>
      <c:catAx>
        <c:axId val="64961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4996864"/>
        <c:crosses val="autoZero"/>
        <c:auto val="1"/>
        <c:lblAlgn val="ctr"/>
        <c:lblOffset val="100"/>
        <c:noMultiLvlLbl val="0"/>
      </c:catAx>
      <c:valAx>
        <c:axId val="649968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4961152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05.09.2025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438389380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2393525411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250947979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2129467892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188</cp:revision>
  <dcterms:created xsi:type="dcterms:W3CDTF">2023-05-18T06:46:50Z</dcterms:created>
  <dcterms:modified xsi:type="dcterms:W3CDTF">2025-09-05T06:25:20Z</dcterms:modified>
</cp:coreProperties>
</file>